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333" r:id="rId25"/>
    <p:sldId id="387" r:id="rId26"/>
    <p:sldId id="341" r:id="rId27"/>
    <p:sldId id="340" r:id="rId28"/>
    <p:sldId id="385" r:id="rId29"/>
    <p:sldId id="343" r:id="rId30"/>
    <p:sldId id="380" r:id="rId31"/>
    <p:sldId id="512" r:id="rId32"/>
    <p:sldId id="513" r:id="rId33"/>
    <p:sldId id="514" r:id="rId34"/>
    <p:sldId id="344" r:id="rId35"/>
    <p:sldId id="386" r:id="rId36"/>
    <p:sldId id="510" r:id="rId37"/>
    <p:sldId id="511" r:id="rId38"/>
    <p:sldId id="348" r:id="rId39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875" autoAdjust="0"/>
  </p:normalViewPr>
  <p:slideViewPr>
    <p:cSldViewPr>
      <p:cViewPr varScale="1">
        <p:scale>
          <a:sx n="120" d="100"/>
          <a:sy n="120" d="100"/>
        </p:scale>
        <p:origin x="129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323E9750-41E2-4977-9E99-DD1032BDDE52}"/>
    <pc:docChg chg="custSel modSld">
      <pc:chgData name="Seo Han-Eul" userId="c65a238afff3c706" providerId="LiveId" clId="{323E9750-41E2-4977-9E99-DD1032BDDE52}" dt="2019-12-06T05:34:59.761" v="154" actId="1076"/>
      <pc:docMkLst>
        <pc:docMk/>
      </pc:docMkLst>
      <pc:sldChg chg="modSp">
        <pc:chgData name="Seo Han-Eul" userId="c65a238afff3c706" providerId="LiveId" clId="{323E9750-41E2-4977-9E99-DD1032BDDE52}" dt="2019-12-06T05:28:59.412" v="25" actId="20577"/>
        <pc:sldMkLst>
          <pc:docMk/>
          <pc:sldMk cId="0" sldId="256"/>
        </pc:sldMkLst>
        <pc:spChg chg="mod">
          <ac:chgData name="Seo Han-Eul" userId="c65a238afff3c706" providerId="LiveId" clId="{323E9750-41E2-4977-9E99-DD1032BDDE52}" dt="2019-12-06T05:28:59.412" v="2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Seo Han-Eul" userId="c65a238afff3c706" providerId="LiveId" clId="{323E9750-41E2-4977-9E99-DD1032BDDE52}" dt="2019-12-06T05:33:51.131" v="150" actId="478"/>
        <pc:sldMkLst>
          <pc:docMk/>
          <pc:sldMk cId="2595009920" sldId="310"/>
        </pc:sldMkLst>
        <pc:spChg chg="del">
          <ac:chgData name="Seo Han-Eul" userId="c65a238afff3c706" providerId="LiveId" clId="{323E9750-41E2-4977-9E99-DD1032BDDE52}" dt="2019-12-06T05:33:51.131" v="150" actId="478"/>
          <ac:spMkLst>
            <pc:docMk/>
            <pc:sldMk cId="2595009920" sldId="310"/>
            <ac:spMk id="5" creationId="{08ACAB4B-2578-478F-838A-F75E4F6EC78B}"/>
          </ac:spMkLst>
        </pc:spChg>
      </pc:sldChg>
      <pc:sldChg chg="delSp modSp">
        <pc:chgData name="Seo Han-Eul" userId="c65a238afff3c706" providerId="LiveId" clId="{323E9750-41E2-4977-9E99-DD1032BDDE52}" dt="2019-12-06T05:30:48.005" v="29" actId="478"/>
        <pc:sldMkLst>
          <pc:docMk/>
          <pc:sldMk cId="3210311131" sldId="329"/>
        </pc:sldMkLst>
        <pc:spChg chg="del mod">
          <ac:chgData name="Seo Han-Eul" userId="c65a238afff3c706" providerId="LiveId" clId="{323E9750-41E2-4977-9E99-DD1032BDDE52}" dt="2019-12-06T05:30:48.005" v="29" actId="478"/>
          <ac:spMkLst>
            <pc:docMk/>
            <pc:sldMk cId="3210311131" sldId="329"/>
            <ac:spMk id="3" creationId="{3C201A09-C698-4DA8-8F5E-6AF7DB050B84}"/>
          </ac:spMkLst>
        </pc:spChg>
      </pc:sldChg>
      <pc:sldChg chg="modSp">
        <pc:chgData name="Seo Han-Eul" userId="c65a238afff3c706" providerId="LiveId" clId="{323E9750-41E2-4977-9E99-DD1032BDDE52}" dt="2019-12-06T05:32:27.968" v="149" actId="20577"/>
        <pc:sldMkLst>
          <pc:docMk/>
          <pc:sldMk cId="2732154467" sldId="331"/>
        </pc:sldMkLst>
        <pc:spChg chg="mod">
          <ac:chgData name="Seo Han-Eul" userId="c65a238afff3c706" providerId="LiveId" clId="{323E9750-41E2-4977-9E99-DD1032BDDE52}" dt="2019-12-06T05:32:27.968" v="149" actId="20577"/>
          <ac:spMkLst>
            <pc:docMk/>
            <pc:sldMk cId="2732154467" sldId="331"/>
            <ac:spMk id="3" creationId="{00000000-0000-0000-0000-000000000000}"/>
          </ac:spMkLst>
        </pc:spChg>
      </pc:sldChg>
      <pc:sldChg chg="addSp modSp">
        <pc:chgData name="Seo Han-Eul" userId="c65a238afff3c706" providerId="LiveId" clId="{323E9750-41E2-4977-9E99-DD1032BDDE52}" dt="2019-12-06T05:34:59.761" v="154" actId="1076"/>
        <pc:sldMkLst>
          <pc:docMk/>
          <pc:sldMk cId="1837915430" sldId="387"/>
        </pc:sldMkLst>
        <pc:picChg chg="add mod modCrop">
          <ac:chgData name="Seo Han-Eul" userId="c65a238afff3c706" providerId="LiveId" clId="{323E9750-41E2-4977-9E99-DD1032BDDE52}" dt="2019-12-06T05:34:59.761" v="154" actId="1076"/>
          <ac:picMkLst>
            <pc:docMk/>
            <pc:sldMk cId="1837915430" sldId="387"/>
            <ac:picMk id="7" creationId="{E109DC9E-1ACA-42DA-B4F7-2AA23083D9D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2019&#45380;&#46020;_&#50997;&#54633;&#49548;&#54532;&#53944;&#50920;&#50612;&#51333;&#54633;&#49444;&#44228;_1&#54016;_SRS_4.0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50997;&#51333;&#49444;_1&#54016;_Trip-picker_&#49888;&#49688;&#46041;&#53356;&#47084;&#49492;_SAD%20V1.2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UML.mdj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1&#54016;_&#49688;&#54665;&#44228;&#54925;&#49436;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Initial_Test_DATA.xls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1_3_PSP_Sheet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en-US" altLang="ko-KR" dirty="0"/>
              <a:t>Trip-Picker</a:t>
            </a:r>
            <a:br>
              <a:rPr lang="en-US" altLang="ko-KR" dirty="0"/>
            </a:br>
            <a:r>
              <a:rPr lang="en-US" altLang="ko-KR" sz="2400" dirty="0"/>
              <a:t>(1 </a:t>
            </a:r>
            <a:r>
              <a:rPr lang="ko-KR" altLang="en-US" sz="2400" dirty="0"/>
              <a:t>팀 신수동 </a:t>
            </a:r>
            <a:r>
              <a:rPr lang="ko-KR" altLang="en-US" sz="2400" dirty="0" err="1"/>
              <a:t>크러셔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61705"/>
              </p:ext>
            </p:extLst>
          </p:nvPr>
        </p:nvGraphicFramePr>
        <p:xfrm>
          <a:off x="350196" y="943627"/>
          <a:ext cx="8542284" cy="551970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77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933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73723"/>
              </p:ext>
            </p:extLst>
          </p:nvPr>
        </p:nvGraphicFramePr>
        <p:xfrm>
          <a:off x="350196" y="1196752"/>
          <a:ext cx="8542284" cy="52620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36034"/>
              </p:ext>
            </p:extLst>
          </p:nvPr>
        </p:nvGraphicFramePr>
        <p:xfrm>
          <a:off x="352697" y="1340768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가중치 값을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-3804" r="11015" b="14210"/>
          <a:stretch/>
        </p:blipFill>
        <p:spPr>
          <a:xfrm>
            <a:off x="2051720" y="1340768"/>
            <a:ext cx="5976664" cy="50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8229600" cy="49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</a:t>
            </a:r>
            <a:r>
              <a:rPr lang="en-US" altLang="ko-KR" u="sng" dirty="0">
                <a:solidFill>
                  <a:srgbClr val="00B0F0"/>
                </a:solidFill>
              </a:rPr>
              <a:t>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Decision</a:t>
            </a:r>
            <a:r>
              <a:rPr lang="en-US" altLang="ko-KR" u="sng" dirty="0">
                <a:solidFill>
                  <a:srgbClr val="00B0F0"/>
                </a:solidFill>
              </a:rPr>
              <a:t> – </a:t>
            </a:r>
            <a:r>
              <a:rPr lang="ko-KR" altLang="en-US" u="sng" dirty="0">
                <a:solidFill>
                  <a:srgbClr val="00B0F0"/>
                </a:solidFill>
              </a:rPr>
              <a:t>여행지역 추천하기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357CF3-D2A3-4AE1-8292-CF95DC1F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381044"/>
            <a:ext cx="7380312" cy="5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09DC9E-1ACA-42DA-B4F7-2AA23083D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76" b="37537"/>
          <a:stretch/>
        </p:blipFill>
        <p:spPr>
          <a:xfrm>
            <a:off x="971600" y="2060848"/>
            <a:ext cx="734481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1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2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130" y="3059668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발표시에는 실제 </a:t>
            </a:r>
            <a:r>
              <a:rPr lang="en-US" altLang="ko-KR" dirty="0"/>
              <a:t>Application </a:t>
            </a:r>
            <a:r>
              <a:rPr lang="ko-KR" altLang="en-US" dirty="0"/>
              <a:t>실행을 시연하기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6A51D-15CF-4BBB-83DF-1C4F385BC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앞에 제시된 </a:t>
            </a:r>
            <a:r>
              <a:rPr lang="en-US" altLang="ko-KR" dirty="0"/>
              <a:t>Use Case</a:t>
            </a:r>
            <a:r>
              <a:rPr lang="ko-KR" altLang="en-US" dirty="0"/>
              <a:t>와 관련된 </a:t>
            </a:r>
            <a:r>
              <a:rPr lang="en-US" altLang="ko-KR" dirty="0"/>
              <a:t>Scenario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</a:t>
            </a:r>
            <a:r>
              <a:rPr lang="en-US" altLang="ko-KR" dirty="0"/>
              <a:t>Traceability Table</a:t>
            </a:r>
            <a:r>
              <a:rPr lang="ko-KR" altLang="en-US" dirty="0"/>
              <a:t>을 첨부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1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여행지역과여행스타일선택하기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DDD448-0AC2-48BE-8A84-BD9F0C59B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55028"/>
              </p:ext>
            </p:extLst>
          </p:nvPr>
        </p:nvGraphicFramePr>
        <p:xfrm>
          <a:off x="457199" y="1393983"/>
          <a:ext cx="8229599" cy="4896541"/>
        </p:xfrm>
        <a:graphic>
          <a:graphicData uri="http://schemas.openxmlformats.org/drawingml/2006/table">
            <a:tbl>
              <a:tblPr/>
              <a:tblGrid>
                <a:gridCol w="561828">
                  <a:extLst>
                    <a:ext uri="{9D8B030D-6E8A-4147-A177-3AD203B41FA5}">
                      <a16:colId xmlns:a16="http://schemas.microsoft.com/office/drawing/2014/main" val="30784448"/>
                    </a:ext>
                  </a:extLst>
                </a:gridCol>
                <a:gridCol w="561828">
                  <a:extLst>
                    <a:ext uri="{9D8B030D-6E8A-4147-A177-3AD203B41FA5}">
                      <a16:colId xmlns:a16="http://schemas.microsoft.com/office/drawing/2014/main" val="3204715498"/>
                    </a:ext>
                  </a:extLst>
                </a:gridCol>
                <a:gridCol w="2089052">
                  <a:extLst>
                    <a:ext uri="{9D8B030D-6E8A-4147-A177-3AD203B41FA5}">
                      <a16:colId xmlns:a16="http://schemas.microsoft.com/office/drawing/2014/main" val="2577248452"/>
                    </a:ext>
                  </a:extLst>
                </a:gridCol>
                <a:gridCol w="680525">
                  <a:extLst>
                    <a:ext uri="{9D8B030D-6E8A-4147-A177-3AD203B41FA5}">
                      <a16:colId xmlns:a16="http://schemas.microsoft.com/office/drawing/2014/main" val="3658482350"/>
                    </a:ext>
                  </a:extLst>
                </a:gridCol>
                <a:gridCol w="838786">
                  <a:extLst>
                    <a:ext uri="{9D8B030D-6E8A-4147-A177-3AD203B41FA5}">
                      <a16:colId xmlns:a16="http://schemas.microsoft.com/office/drawing/2014/main" val="287806445"/>
                    </a:ext>
                  </a:extLst>
                </a:gridCol>
                <a:gridCol w="3497580">
                  <a:extLst>
                    <a:ext uri="{9D8B030D-6E8A-4147-A177-3AD203B41FA5}">
                      <a16:colId xmlns:a16="http://schemas.microsoft.com/office/drawing/2014/main" val="787982684"/>
                    </a:ext>
                  </a:extLst>
                </a:gridCol>
              </a:tblGrid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586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3858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추천받기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52945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입력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132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여행 지역 선택을 하지 않고 창을 이탈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8948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113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,null,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,800000,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83054"/>
                  </a:ext>
                </a:extLst>
              </a:tr>
              <a:tr h="5324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,12,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지역축제이벤트참가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6280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,-40,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6325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,9,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구백만원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6462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드라마촬영지방문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996267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역사유적지방문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2910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,7,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비동거가족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,-2000000,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7573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,two,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354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2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여행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Item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E9237FD-3CFC-4D84-8D6C-55ED934E2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50822"/>
              </p:ext>
            </p:extLst>
          </p:nvPr>
        </p:nvGraphicFramePr>
        <p:xfrm>
          <a:off x="457200" y="1484784"/>
          <a:ext cx="8229598" cy="4968552"/>
        </p:xfrm>
        <a:graphic>
          <a:graphicData uri="http://schemas.openxmlformats.org/drawingml/2006/table">
            <a:tbl>
              <a:tblPr/>
              <a:tblGrid>
                <a:gridCol w="821803">
                  <a:extLst>
                    <a:ext uri="{9D8B030D-6E8A-4147-A177-3AD203B41FA5}">
                      <a16:colId xmlns:a16="http://schemas.microsoft.com/office/drawing/2014/main" val="2164044593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1962449313"/>
                    </a:ext>
                  </a:extLst>
                </a:gridCol>
                <a:gridCol w="2546429">
                  <a:extLst>
                    <a:ext uri="{9D8B030D-6E8A-4147-A177-3AD203B41FA5}">
                      <a16:colId xmlns:a16="http://schemas.microsoft.com/office/drawing/2014/main" val="1142395570"/>
                    </a:ext>
                  </a:extLst>
                </a:gridCol>
                <a:gridCol w="462987">
                  <a:extLst>
                    <a:ext uri="{9D8B030D-6E8A-4147-A177-3AD203B41FA5}">
                      <a16:colId xmlns:a16="http://schemas.microsoft.com/office/drawing/2014/main" val="438595298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val="3490384058"/>
                    </a:ext>
                  </a:extLst>
                </a:gridCol>
                <a:gridCol w="2812647">
                  <a:extLst>
                    <a:ext uri="{9D8B030D-6E8A-4147-A177-3AD203B41FA5}">
                      <a16:colId xmlns:a16="http://schemas.microsoft.com/office/drawing/2014/main" val="3228815459"/>
                    </a:ext>
                  </a:extLst>
                </a:gridCol>
              </a:tblGrid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7148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5904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직접 선택하여 광주 동구로 검색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05896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조회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7552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상세 정보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클릭하고 나서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057210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연관 여행지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여행지를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01117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42634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33128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게시물 좋아요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7540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좋아요된 버튼 클릭 한번 더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32882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기반 최우선 정렬기능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아이디로 최하위 게시물을 좋아요 누름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74258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가중치 카테고리 필터링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변경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6341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카테고리 가중치 업데이트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최하위 가중치 카테고리 게시물들 좋아요 클릭 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783216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조회수별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23397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게시물에 즐겨찾기 등록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0864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여행 게시물 페이지로 이동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5892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87426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43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696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3 :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즐겨찾기한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여행지 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ED57A5-CD56-4D24-93F4-A77240BF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35039"/>
              </p:ext>
            </p:extLst>
          </p:nvPr>
        </p:nvGraphicFramePr>
        <p:xfrm>
          <a:off x="539552" y="2132856"/>
          <a:ext cx="8229600" cy="2592288"/>
        </p:xfrm>
        <a:graphic>
          <a:graphicData uri="http://schemas.openxmlformats.org/drawingml/2006/table">
            <a:tbl>
              <a:tblPr/>
              <a:tblGrid>
                <a:gridCol w="697257">
                  <a:extLst>
                    <a:ext uri="{9D8B030D-6E8A-4147-A177-3AD203B41FA5}">
                      <a16:colId xmlns:a16="http://schemas.microsoft.com/office/drawing/2014/main" val="336590608"/>
                    </a:ext>
                  </a:extLst>
                </a:gridCol>
                <a:gridCol w="648155">
                  <a:extLst>
                    <a:ext uri="{9D8B030D-6E8A-4147-A177-3AD203B41FA5}">
                      <a16:colId xmlns:a16="http://schemas.microsoft.com/office/drawing/2014/main" val="3702148823"/>
                    </a:ext>
                  </a:extLst>
                </a:gridCol>
                <a:gridCol w="2160515">
                  <a:extLst>
                    <a:ext uri="{9D8B030D-6E8A-4147-A177-3AD203B41FA5}">
                      <a16:colId xmlns:a16="http://schemas.microsoft.com/office/drawing/2014/main" val="1317260992"/>
                    </a:ext>
                  </a:extLst>
                </a:gridCol>
                <a:gridCol w="677616">
                  <a:extLst>
                    <a:ext uri="{9D8B030D-6E8A-4147-A177-3AD203B41FA5}">
                      <a16:colId xmlns:a16="http://schemas.microsoft.com/office/drawing/2014/main" val="3435220754"/>
                    </a:ext>
                  </a:extLst>
                </a:gridCol>
                <a:gridCol w="1060617">
                  <a:extLst>
                    <a:ext uri="{9D8B030D-6E8A-4147-A177-3AD203B41FA5}">
                      <a16:colId xmlns:a16="http://schemas.microsoft.com/office/drawing/2014/main" val="71708312"/>
                    </a:ext>
                  </a:extLst>
                </a:gridCol>
                <a:gridCol w="2985440">
                  <a:extLst>
                    <a:ext uri="{9D8B030D-6E8A-4147-A177-3AD203B41FA5}">
                      <a16:colId xmlns:a16="http://schemas.microsoft.com/office/drawing/2014/main" val="4122969326"/>
                    </a:ext>
                  </a:extLst>
                </a:gridCol>
              </a:tblGrid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BasicFlow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779191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096052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86750"/>
                  </a:ext>
                </a:extLst>
              </a:tr>
              <a:tr h="3409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즐겨찾기에서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목록에 있는 게시물 중 한 게시물의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16756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상세페이지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목록에 있는 게시물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584917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상세페이지의 연관 여행지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연관 여행지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98990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상세페이지에서 즐겨찾기 해제 수행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4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206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알고리즘 테스트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여행 지역 추천하기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30B10-A7FB-464E-8A40-CFEFD6748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2711"/>
              </p:ext>
            </p:extLst>
          </p:nvPr>
        </p:nvGraphicFramePr>
        <p:xfrm>
          <a:off x="755576" y="1556792"/>
          <a:ext cx="7401750" cy="4525961"/>
        </p:xfrm>
        <a:graphic>
          <a:graphicData uri="http://schemas.openxmlformats.org/drawingml/2006/table">
            <a:tbl>
              <a:tblPr/>
              <a:tblGrid>
                <a:gridCol w="1673644">
                  <a:extLst>
                    <a:ext uri="{9D8B030D-6E8A-4147-A177-3AD203B41FA5}">
                      <a16:colId xmlns:a16="http://schemas.microsoft.com/office/drawing/2014/main" val="2259345561"/>
                    </a:ext>
                  </a:extLst>
                </a:gridCol>
                <a:gridCol w="1673644">
                  <a:extLst>
                    <a:ext uri="{9D8B030D-6E8A-4147-A177-3AD203B41FA5}">
                      <a16:colId xmlns:a16="http://schemas.microsoft.com/office/drawing/2014/main" val="3897753291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4125482613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855185844"/>
                    </a:ext>
                  </a:extLst>
                </a:gridCol>
              </a:tblGrid>
              <a:tr h="1883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본인을 제외한 함께 여행한 일행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지역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955657"/>
                  </a:ext>
                </a:extLst>
              </a:tr>
              <a:tr h="18839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87184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 해운대구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14326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0732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5455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2083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76025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25538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64171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07010"/>
                  </a:ext>
                </a:extLst>
              </a:tr>
              <a:tr h="1883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623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삼척시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141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 서귀포시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88773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숙박여부별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종로구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5011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27184"/>
                  </a:ext>
                </a:extLst>
              </a:tr>
              <a:tr h="19283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수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기혼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춘천시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3647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 태안군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70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부안군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9690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용인시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6606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미혼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강남구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332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75487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45490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1124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전주시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00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309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38135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6264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서버 불안정 </a:t>
            </a:r>
            <a:r>
              <a:rPr lang="en-US" altLang="ko-KR" sz="1600" dirty="0"/>
              <a:t>(Cloud </a:t>
            </a:r>
            <a:r>
              <a:rPr lang="ko-KR" altLang="en-US" sz="1600" dirty="0"/>
              <a:t>기반 서비스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2. Open </a:t>
            </a:r>
            <a:r>
              <a:rPr lang="en-US" altLang="ko-KR" sz="1600" dirty="0" err="1"/>
              <a:t>Api</a:t>
            </a:r>
            <a:r>
              <a:rPr lang="en-US" altLang="ko-KR" sz="1600" dirty="0"/>
              <a:t> </a:t>
            </a:r>
            <a:r>
              <a:rPr lang="ko-KR" altLang="en-US" sz="1600" dirty="0"/>
              <a:t>에서 운영 계정을 받지 못함</a:t>
            </a:r>
            <a:r>
              <a:rPr lang="en-US" altLang="ko-KR" sz="1600" dirty="0"/>
              <a:t>(</a:t>
            </a:r>
            <a:r>
              <a:rPr lang="ko-KR" altLang="en-US" sz="1600" dirty="0"/>
              <a:t>기업</a:t>
            </a:r>
            <a:r>
              <a:rPr lang="en-US" altLang="ko-KR" sz="1600" dirty="0"/>
              <a:t>,</a:t>
            </a:r>
            <a:r>
              <a:rPr lang="ko-KR" altLang="en-US" sz="1600" dirty="0"/>
              <a:t>기관</a:t>
            </a:r>
            <a:r>
              <a:rPr lang="en-US" altLang="ko-KR" sz="1600" dirty="0"/>
              <a:t>,</a:t>
            </a:r>
            <a:r>
              <a:rPr lang="ko-KR" altLang="en-US" sz="1600" dirty="0"/>
              <a:t>서비스만 가능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개발 완료 후  </a:t>
            </a:r>
            <a:r>
              <a:rPr lang="en-US" altLang="ko-KR" sz="1600" dirty="0"/>
              <a:t>Front </a:t>
            </a:r>
            <a:r>
              <a:rPr lang="en-US" altLang="ko-KR" sz="1600" dirty="0" err="1"/>
              <a:t>FeedBack</a:t>
            </a:r>
            <a:r>
              <a:rPr lang="en-US" altLang="ko-KR" sz="1600" dirty="0"/>
              <a:t> </a:t>
            </a:r>
            <a:r>
              <a:rPr lang="ko-KR" altLang="en-US" sz="1600" dirty="0"/>
              <a:t>시간 부족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개발된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r>
              <a:rPr lang="ko-KR" altLang="en-US" dirty="0"/>
              <a:t> 입증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개별적인 </a:t>
            </a:r>
            <a:r>
              <a:rPr lang="en-US" altLang="ko-KR" dirty="0"/>
              <a:t>preference</a:t>
            </a:r>
            <a:r>
              <a:rPr lang="ko-KR" altLang="en-US" dirty="0"/>
              <a:t>에 따라 다른 추천결과물을 제공함을 실연을 통해 입증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연령별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기혼</a:t>
            </a:r>
            <a:r>
              <a:rPr lang="en-US" altLang="ko-KR" dirty="0"/>
              <a:t>, </a:t>
            </a:r>
            <a:r>
              <a:rPr lang="ko-KR" altLang="en-US" dirty="0"/>
              <a:t>예산 등의 요소로 여행 지역 추천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여행 스타일별로 여행 게시물 추천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데이터에 대한 것도 강조</a:t>
            </a:r>
            <a:r>
              <a:rPr lang="en-US" altLang="ko-KR" dirty="0"/>
              <a:t>-&gt; </a:t>
            </a:r>
            <a:r>
              <a:rPr lang="ko-KR" altLang="en-US" dirty="0"/>
              <a:t>국가 데이터 사용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추천결과에 대한 피드백 반영으로 인해 추천에 대한 만족도가 향상됨을 실연을 통해 입증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유효성</a:t>
            </a:r>
            <a:r>
              <a:rPr lang="en-US" altLang="ko-KR" dirty="0"/>
              <a:t>”</a:t>
            </a:r>
            <a:r>
              <a:rPr lang="ko-KR" altLang="en-US" dirty="0"/>
              <a:t>있는 게시물이란</a:t>
            </a:r>
            <a:r>
              <a:rPr lang="en-US" altLang="ko-KR" dirty="0"/>
              <a:t>? </a:t>
            </a:r>
            <a:r>
              <a:rPr lang="ko-KR" altLang="en-US" dirty="0"/>
              <a:t>개수 </a:t>
            </a:r>
            <a:r>
              <a:rPr lang="en-US" altLang="ko-KR" dirty="0"/>
              <a:t>, </a:t>
            </a:r>
            <a:r>
              <a:rPr lang="ko-KR" altLang="en-US" dirty="0"/>
              <a:t>인기 게시물</a:t>
            </a:r>
            <a:endParaRPr lang="en-US" altLang="ko-KR" dirty="0"/>
          </a:p>
          <a:p>
            <a:pPr lvl="1"/>
            <a:r>
              <a:rPr lang="en-US" altLang="ko-KR" dirty="0"/>
              <a:t>-&gt; </a:t>
            </a:r>
            <a:r>
              <a:rPr lang="ko-KR" altLang="en-US" dirty="0"/>
              <a:t>사람들이 좋아하는 게시물</a:t>
            </a:r>
            <a:endParaRPr lang="en-US" altLang="ko-KR" dirty="0"/>
          </a:p>
          <a:p>
            <a:pPr lvl="1"/>
            <a:r>
              <a:rPr lang="en-US" altLang="ko-KR" dirty="0"/>
              <a:t>-&gt; </a:t>
            </a:r>
            <a:r>
              <a:rPr lang="ko-KR" altLang="en-US" dirty="0"/>
              <a:t>여행 스타일에 맞는 게시물 </a:t>
            </a:r>
            <a:endParaRPr lang="en-US" altLang="ko-KR" dirty="0"/>
          </a:p>
          <a:p>
            <a:pPr lvl="1"/>
            <a:r>
              <a:rPr lang="en-US" altLang="ko-KR" dirty="0"/>
              <a:t>-&gt; </a:t>
            </a:r>
            <a:r>
              <a:rPr lang="ko-KR" altLang="en-US" dirty="0"/>
              <a:t>지속적으로 사람들이 피드백이 가능한 체계를 </a:t>
            </a:r>
            <a:r>
              <a:rPr lang="ko-KR" altLang="en-US" dirty="0" err="1"/>
              <a:t>구서하는것</a:t>
            </a:r>
            <a:endParaRPr lang="en-US" altLang="ko-KR" dirty="0"/>
          </a:p>
          <a:p>
            <a:pPr lvl="1"/>
            <a:r>
              <a:rPr lang="en-US" altLang="ko-KR" dirty="0"/>
              <a:t>-&gt; </a:t>
            </a:r>
            <a:r>
              <a:rPr lang="ko-KR" altLang="en-US" dirty="0" err="1"/>
              <a:t>좋아요를</a:t>
            </a:r>
            <a:r>
              <a:rPr lang="ko-KR" altLang="en-US" dirty="0"/>
              <a:t> 받지 못한 게시물도</a:t>
            </a:r>
            <a:r>
              <a:rPr lang="en-US" altLang="ko-KR" dirty="0"/>
              <a:t>, </a:t>
            </a:r>
            <a:r>
              <a:rPr lang="ko-KR" altLang="en-US" dirty="0"/>
              <a:t>사람들에게 고려될 수 있는 </a:t>
            </a:r>
            <a:r>
              <a:rPr lang="ko-KR" altLang="en-US" dirty="0" err="1"/>
              <a:t>간으성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b="1" dirty="0"/>
              <a:t>팀원들의 핵심 스킬을 빨리 파악하고</a:t>
            </a:r>
            <a:r>
              <a:rPr lang="en-US" altLang="ko-KR" b="1" dirty="0"/>
              <a:t>, </a:t>
            </a:r>
            <a:r>
              <a:rPr lang="ko-KR" altLang="en-US" b="1" dirty="0"/>
              <a:t>스킬에 맞춰 목표를 정하자</a:t>
            </a:r>
            <a:endParaRPr lang="en-US" altLang="ko-KR" b="1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커뮤니케이션 할 때는 구두로 이야기하기 보다</a:t>
            </a:r>
            <a:r>
              <a:rPr lang="en-US" altLang="ko-KR" b="1" dirty="0"/>
              <a:t>, </a:t>
            </a:r>
            <a:r>
              <a:rPr lang="ko-KR" altLang="en-US" b="1" dirty="0"/>
              <a:t>글로 정리해서 보내자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*****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52A59-F937-4EB8-A354-C5BA11191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8" r="3607" b="13524"/>
          <a:stretch/>
        </p:blipFill>
        <p:spPr>
          <a:xfrm>
            <a:off x="706667" y="2564904"/>
            <a:ext cx="797291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6971</TotalTime>
  <Words>2943</Words>
  <Application>Microsoft Office PowerPoint</Application>
  <PresentationFormat>화면 슬라이드 쇼(4:3)</PresentationFormat>
  <Paragraphs>489</Paragraphs>
  <Slides>38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나눔바른고딕</vt:lpstr>
      <vt:lpstr>맑은 고딕</vt:lpstr>
      <vt:lpstr>Arial</vt:lpstr>
      <vt:lpstr>Wingdings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– 여행지역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UC 1 :  여행지역과여행스타일선택하기TestCase </vt:lpstr>
      <vt:lpstr>UC 2 : 추천 여행 Item 조회하기 TestCase </vt:lpstr>
      <vt:lpstr>UC 3 : 즐겨찾기한 여행지 조회하기 TestCase </vt:lpstr>
      <vt:lpstr>추천 알고리즘 테스트 : 여행 지역 추천하기</vt:lpstr>
      <vt:lpstr>테스트 결과 현황</vt:lpstr>
      <vt:lpstr>개발된 Application이 제공하는 Benefit 입증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477</cp:revision>
  <cp:lastPrinted>2012-12-19T08:26:52Z</cp:lastPrinted>
  <dcterms:created xsi:type="dcterms:W3CDTF">2012-10-10T06:20:37Z</dcterms:created>
  <dcterms:modified xsi:type="dcterms:W3CDTF">2019-12-08T14:32:50Z</dcterms:modified>
</cp:coreProperties>
</file>